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4" r:id="rId4"/>
    <p:sldId id="276" r:id="rId5"/>
    <p:sldId id="292" r:id="rId6"/>
    <p:sldId id="277" r:id="rId7"/>
    <p:sldId id="293" r:id="rId8"/>
    <p:sldId id="278" r:id="rId9"/>
    <p:sldId id="279" r:id="rId10"/>
    <p:sldId id="290" r:id="rId11"/>
    <p:sldId id="294" r:id="rId12"/>
    <p:sldId id="291" r:id="rId13"/>
    <p:sldId id="284" r:id="rId14"/>
    <p:sldId id="285" r:id="rId15"/>
    <p:sldId id="286" r:id="rId16"/>
    <p:sldId id="287" r:id="rId17"/>
    <p:sldId id="295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6" autoAdjust="0"/>
    <p:restoredTop sz="90929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5A0E1FD-15E4-4A15-A51C-BE35A4DB95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C2C75E9-AD57-43F1-9B63-3BDF541649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C2172BC6-6EE6-4EB4-9733-A521FC2DFE20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F2A628C-1818-4CF6-87CE-B8391B8CE94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6739FAC-A6F2-4A5F-8A94-DD56276BF916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39D86B4-4DB0-4F10-8738-EDA6E75FD26C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D652AC7-AD2D-4E44-B084-9AAEF10A1DC8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3611C56-42F2-4678-94DC-C13508FB3B4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C6C36EC-FC56-4DD4-8740-CF73C2658929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4235F5E-CE57-4F59-8FB8-7C6AE9F0B97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005CACF-4B84-4A05-BE4B-3FBA7A42728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40AC308-A97D-4988-8461-252FD5FBF9C2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FFC6468-C51A-4295-A9A3-C6CAC2218D8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/>
              <a:t>Stern Economics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C6E95FE6-8E66-4FF1-990A-943974BDDD57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1524000"/>
          </a:xfrm>
        </p:spPr>
        <p:txBody>
          <a:bodyPr/>
          <a:lstStyle/>
          <a:p>
            <a:r>
              <a:rPr lang="en-US" sz="4000"/>
              <a:t>Increasing Spectrum for Broadband: What Are the Options?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14600"/>
            <a:ext cx="6172200" cy="1828800"/>
          </a:xfrm>
        </p:spPr>
        <p:txBody>
          <a:bodyPr/>
          <a:lstStyle/>
          <a:p>
            <a:r>
              <a:rPr lang="en-US"/>
              <a:t>Lawrence J. White</a:t>
            </a:r>
          </a:p>
          <a:p>
            <a:r>
              <a:rPr lang="en-US"/>
              <a:t>Stern School of Business</a:t>
            </a:r>
          </a:p>
          <a:p>
            <a:r>
              <a:rPr lang="en-US"/>
              <a:t>New York University</a:t>
            </a:r>
          </a:p>
          <a:p>
            <a:r>
              <a:rPr lang="en-US"/>
              <a:t>Lwhite@stern.nyu.edu</a:t>
            </a:r>
          </a:p>
          <a:p>
            <a:endParaRPr lang="en-US"/>
          </a:p>
          <a:p>
            <a:r>
              <a:rPr lang="en-US"/>
              <a:t>Presentation at NBER, Cambridge, MA, July 26, 2010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Freeing up government-held spectrum in the long run (1)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Use the model of the Government Services Administration</a:t>
            </a:r>
          </a:p>
          <a:p>
            <a:pPr lvl="1"/>
            <a:r>
              <a:rPr lang="en-US"/>
              <a:t>GSA owns or leases buildings</a:t>
            </a:r>
          </a:p>
          <a:p>
            <a:pPr lvl="1"/>
            <a:r>
              <a:rPr lang="en-US"/>
              <a:t>Government agencies lease space in GSA buildings</a:t>
            </a:r>
          </a:p>
          <a:p>
            <a:pPr lvl="1"/>
            <a:r>
              <a:rPr lang="en-US"/>
              <a:t>Agencies pay market-oriented rents to GSA</a:t>
            </a:r>
          </a:p>
          <a:p>
            <a:pPr lvl="1"/>
            <a:r>
              <a:rPr lang="en-US"/>
              <a:t>GSA returns surplus to U.S. Treasury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000"/>
              <a:t>Freeing up government-held spectrum in the long run (2)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 “Government Spectrum Ownership Corporation” should take possession of all government-held spectrum</a:t>
            </a:r>
          </a:p>
          <a:p>
            <a:pPr lvl="1">
              <a:lnSpc>
                <a:spcPct val="90000"/>
              </a:lnSpc>
            </a:pPr>
            <a:r>
              <a:rPr lang="en-US"/>
              <a:t>All agencies would have annual leases, perpetually renewable at the option of the agency</a:t>
            </a:r>
          </a:p>
          <a:p>
            <a:pPr>
              <a:lnSpc>
                <a:spcPct val="80000"/>
              </a:lnSpc>
            </a:pPr>
            <a:r>
              <a:rPr lang="en-US"/>
              <a:t>The GSOC would charge annual rental rates that approximate opportunity costs, return surplus to Treasury</a:t>
            </a:r>
          </a:p>
          <a:p>
            <a:pPr lvl="1">
              <a:lnSpc>
                <a:spcPct val="90000"/>
              </a:lnSpc>
            </a:pPr>
            <a:r>
              <a:rPr lang="en-US"/>
              <a:t>OMB’s annual budget negotiations with agencies would recognize GSOC rents but not adjust one-for-one</a:t>
            </a:r>
          </a:p>
          <a:p>
            <a:pPr>
              <a:lnSpc>
                <a:spcPct val="80000"/>
              </a:lnSpc>
            </a:pPr>
            <a:r>
              <a:rPr lang="en-US"/>
              <a:t>Agencies would have the appropriate incentives to economize on spectrum</a:t>
            </a:r>
          </a:p>
          <a:p>
            <a:pPr>
              <a:lnSpc>
                <a:spcPct val="80000"/>
              </a:lnSpc>
            </a:pPr>
            <a:r>
              <a:rPr lang="en-US"/>
              <a:t>Surplus GSOC spectrum could be auctioned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Broadcast TV Spectrum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Availability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Broadcast TV currently uses 294 MHz of spectrum</a:t>
            </a:r>
          </a:p>
          <a:p>
            <a:r>
              <a:rPr lang="en-US"/>
              <a:t>Less than 10% of all U.S. households exclusively use over-the-air broadcasts</a:t>
            </a:r>
          </a:p>
          <a:p>
            <a:r>
              <a:rPr lang="en-US"/>
              <a:t>The current market value of that spectrum (for TV broadcast use) is about $12 billion</a:t>
            </a:r>
          </a:p>
          <a:p>
            <a:r>
              <a:rPr lang="en-US"/>
              <a:t>The market value of that spectrum if auctioned for alternative uses could be $60-$120 billion</a:t>
            </a:r>
          </a:p>
          <a:p>
            <a:r>
              <a:rPr lang="en-US"/>
              <a:t>The value of the new services for consumers would likely be 10 times these amounts</a:t>
            </a:r>
          </a:p>
          <a:p>
            <a:r>
              <a:rPr lang="en-US"/>
              <a:t>How to free up this spectrum?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Freeing up broadcast TV spectrum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Retain only standard-definition video stream; or</a:t>
            </a:r>
          </a:p>
          <a:p>
            <a:r>
              <a:rPr lang="en-US"/>
              <a:t>Retain only VHF (2-13) over-the-air channels; or</a:t>
            </a:r>
          </a:p>
          <a:p>
            <a:r>
              <a:rPr lang="en-US"/>
              <a:t>Subsidize the transition of </a:t>
            </a:r>
            <a:r>
              <a:rPr lang="en-US" u="sng"/>
              <a:t>all</a:t>
            </a:r>
            <a:r>
              <a:rPr lang="en-US"/>
              <a:t> over-the-air viewers to MVPDs</a:t>
            </a:r>
          </a:p>
          <a:p>
            <a:pPr lvl="1"/>
            <a:r>
              <a:rPr lang="en-US"/>
              <a:t>Lifetime subscriptions would cost about $9.3 billion</a:t>
            </a:r>
          </a:p>
          <a:p>
            <a:pPr lvl="2"/>
            <a:r>
              <a:rPr lang="en-US"/>
              <a:t>Federal government revenues from spectrum auctions would be more than adequate</a:t>
            </a:r>
          </a:p>
          <a:p>
            <a:pPr lvl="2"/>
            <a:r>
              <a:rPr lang="en-US"/>
              <a:t>Need to prevent current MVPD subscribers from canceling so as to qualify for subsidy</a:t>
            </a:r>
          </a:p>
          <a:p>
            <a:pPr lvl="1"/>
            <a:r>
              <a:rPr lang="en-US"/>
              <a:t>Hold reverse auctions in which MVPDs bid for blocks of transitioning viewers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Who would get the windfall from auctioning the broadcast TV spectrum?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Option 1: Incumbent broadcasters keep their (now flexible) spectrum</a:t>
            </a:r>
          </a:p>
          <a:p>
            <a:pPr lvl="1"/>
            <a:r>
              <a:rPr lang="en-US"/>
              <a:t>Government clears and auctions the “white spaces”</a:t>
            </a:r>
          </a:p>
          <a:p>
            <a:pPr lvl="1"/>
            <a:r>
              <a:rPr lang="en-US"/>
              <a:t>Government also gains tax revenues from increased broadcaster profits</a:t>
            </a:r>
          </a:p>
          <a:p>
            <a:r>
              <a:rPr lang="en-US"/>
              <a:t>Option 2: The government clears the spectrum and auctions it</a:t>
            </a:r>
          </a:p>
          <a:p>
            <a:pPr lvl="1"/>
            <a:r>
              <a:rPr lang="en-US"/>
              <a:t>Incumbent broadcasters are given transferable auction vouchers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Mobile Satellite Service Spectrum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Availability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About 154 MHz of spectrum</a:t>
            </a:r>
          </a:p>
          <a:p>
            <a:r>
              <a:rPr lang="en-US"/>
              <a:t>Underutilized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Freeing up MSS spectrum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Allow it to be flexibly used</a:t>
            </a:r>
          </a:p>
          <a:p>
            <a:pPr lvl="1"/>
            <a:r>
              <a:rPr lang="en-US"/>
              <a:t>How will the windfall be shared?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There are large social gains to devoting more spectrum to mobile broadband</a:t>
            </a:r>
          </a:p>
          <a:p>
            <a:pPr>
              <a:lnSpc>
                <a:spcPct val="80000"/>
              </a:lnSpc>
            </a:pPr>
            <a:r>
              <a:rPr lang="en-US"/>
              <a:t>There are 3 prominent potential sources of spectrum for more flexible licensing</a:t>
            </a:r>
          </a:p>
          <a:p>
            <a:pPr lvl="1">
              <a:lnSpc>
                <a:spcPct val="90000"/>
              </a:lnSpc>
            </a:pPr>
            <a:r>
              <a:rPr lang="en-US"/>
              <a:t>Under-utilized government spectrum</a:t>
            </a:r>
          </a:p>
          <a:p>
            <a:pPr lvl="1">
              <a:lnSpc>
                <a:spcPct val="90000"/>
              </a:lnSpc>
            </a:pPr>
            <a:r>
              <a:rPr lang="en-US"/>
              <a:t>Broadcast TV spectrum</a:t>
            </a:r>
          </a:p>
          <a:p>
            <a:pPr lvl="1">
              <a:lnSpc>
                <a:spcPct val="90000"/>
              </a:lnSpc>
            </a:pPr>
            <a:r>
              <a:rPr lang="en-US"/>
              <a:t>Mobile satellite service spectrum</a:t>
            </a:r>
          </a:p>
          <a:p>
            <a:pPr>
              <a:lnSpc>
                <a:spcPct val="80000"/>
              </a:lnSpc>
            </a:pPr>
            <a:r>
              <a:rPr lang="en-US"/>
              <a:t>Freeing up spectrum from these sources is feasible</a:t>
            </a:r>
          </a:p>
          <a:p>
            <a:pPr lvl="1">
              <a:lnSpc>
                <a:spcPct val="90000"/>
              </a:lnSpc>
            </a:pPr>
            <a:r>
              <a:rPr lang="en-US"/>
              <a:t>Consumers gain, incumbents gain, federal government revenues increase</a:t>
            </a:r>
          </a:p>
          <a:p>
            <a:pPr>
              <a:lnSpc>
                <a:spcPct val="80000"/>
              </a:lnSpc>
            </a:pPr>
            <a:r>
              <a:rPr lang="en-US"/>
              <a:t>This is truly a “win-win” opportunity that should be seized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Recent TPI paper</a:t>
            </a:r>
          </a:p>
          <a:p>
            <a:r>
              <a:rPr lang="en-US"/>
              <a:t>The expanding demand for mobile broadband</a:t>
            </a:r>
          </a:p>
          <a:p>
            <a:r>
              <a:rPr lang="en-US"/>
              <a:t>The problem of the supply of spectrum</a:t>
            </a:r>
          </a:p>
          <a:p>
            <a:r>
              <a:rPr lang="en-US"/>
              <a:t>The 3 potential sources of supply</a:t>
            </a:r>
          </a:p>
          <a:p>
            <a:pPr lvl="1"/>
            <a:r>
              <a:rPr lang="en-US"/>
              <a:t>Under-utilized government spectrum</a:t>
            </a:r>
          </a:p>
          <a:p>
            <a:pPr lvl="1"/>
            <a:r>
              <a:rPr lang="en-US"/>
              <a:t>Broadcast TV spectrum</a:t>
            </a:r>
          </a:p>
          <a:p>
            <a:pPr lvl="1"/>
            <a:r>
              <a:rPr lang="en-US"/>
              <a:t>Mobile satellite services spectrum</a:t>
            </a:r>
          </a:p>
          <a:p>
            <a:r>
              <a:rPr lang="en-US"/>
              <a:t>Proposals for freeing up spectrum from each source</a:t>
            </a:r>
          </a:p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Recent TPI paper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“Increasing Spectrum for Broadband: What Are the Options?”</a:t>
            </a:r>
          </a:p>
          <a:p>
            <a:pPr lvl="1"/>
            <a:r>
              <a:rPr lang="en-US"/>
              <a:t>Thomas M. Lenard, Lawrence J. White, and James L. Riso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The expanding demand for mobile broadband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The expansion of wireless broadband is a bright spot in the U.S. economy</a:t>
            </a:r>
          </a:p>
          <a:p>
            <a:r>
              <a:rPr lang="en-US"/>
              <a:t>New uses and services</a:t>
            </a:r>
          </a:p>
          <a:p>
            <a:r>
              <a:rPr lang="en-US"/>
              <a:t>Predictions that the number of users will double between 2008 and 2013</a:t>
            </a:r>
          </a:p>
          <a:p>
            <a:r>
              <a:rPr lang="en-US"/>
              <a:t>More spectrum is needed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The problem of the supply of spectrum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Most spectrum is locked into narrow uses by “command-and-control” regulation</a:t>
            </a:r>
          </a:p>
          <a:p>
            <a:pPr lvl="1"/>
            <a:r>
              <a:rPr lang="en-US"/>
              <a:t>Flexibly licensed spectrum accounts for only a small fraction of all spectrum</a:t>
            </a:r>
          </a:p>
          <a:p>
            <a:r>
              <a:rPr lang="en-US"/>
              <a:t>The unavailability of more spectrum for wireless broadband will mean</a:t>
            </a:r>
          </a:p>
          <a:p>
            <a:pPr lvl="1"/>
            <a:r>
              <a:rPr lang="en-US"/>
              <a:t>Slower expansion</a:t>
            </a:r>
          </a:p>
          <a:p>
            <a:pPr lvl="1"/>
            <a:r>
              <a:rPr lang="en-US"/>
              <a:t>Higher prices</a:t>
            </a:r>
          </a:p>
          <a:p>
            <a:pPr lvl="1"/>
            <a:r>
              <a:rPr lang="en-US"/>
              <a:t>Delay in new services</a:t>
            </a:r>
          </a:p>
          <a:p>
            <a:pPr lvl="1"/>
            <a:r>
              <a:rPr lang="en-US"/>
              <a:t>Loss of consumer satisfaction</a:t>
            </a:r>
          </a:p>
          <a:p>
            <a:pPr lvl="1"/>
            <a:r>
              <a:rPr lang="en-US"/>
              <a:t>Loss of potential government revenues from auctions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Where can additional spectrum come from?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Freeing up government-held spectrum</a:t>
            </a:r>
          </a:p>
          <a:p>
            <a:r>
              <a:rPr lang="en-US"/>
              <a:t>Broadcast TV spectrum</a:t>
            </a:r>
          </a:p>
          <a:p>
            <a:r>
              <a:rPr lang="en-US"/>
              <a:t>Mobile satellite service spectrum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Government-Held Spectrum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/>
              <a:t>The dilemma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Difficult to know whether government-held spectrum is being used efficiently</a:t>
            </a:r>
          </a:p>
          <a:p>
            <a:pPr lvl="1"/>
            <a:r>
              <a:rPr lang="en-US"/>
              <a:t>Strong suspicion of inefficiency</a:t>
            </a:r>
          </a:p>
          <a:p>
            <a:r>
              <a:rPr lang="en-US"/>
              <a:t>Difficult to motivate government agencies to consider the opportunity costs of spectrum</a:t>
            </a:r>
          </a:p>
          <a:p>
            <a:pPr lvl="1"/>
            <a:r>
              <a:rPr lang="en-US"/>
              <a:t>The absence of a market context</a:t>
            </a:r>
          </a:p>
          <a:p>
            <a:pPr lvl="1"/>
            <a:r>
              <a:rPr lang="en-US"/>
              <a:t>The absence of a profit motive</a:t>
            </a:r>
          </a:p>
          <a:p>
            <a:pPr lvl="1"/>
            <a:r>
              <a:rPr lang="en-US"/>
              <a:t>Spectrum licenses, once obtained, are a free good</a:t>
            </a:r>
          </a:p>
          <a:p>
            <a:pPr lvl="1"/>
            <a:r>
              <a:rPr lang="en-US"/>
              <a:t>Budget re-allocations could net-out the extra revenues from any sale of surplus spectrum</a:t>
            </a:r>
          </a:p>
          <a:p>
            <a:pPr lvl="2"/>
            <a:r>
              <a:rPr lang="en-US"/>
              <a:t>So why not just hold on to it?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/>
              <a:t>Freeing up government-held spectrum in the short run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/>
              <a:t>NAS study to provide a census of government-held spectrum and likely sources of surplus spectrum</a:t>
            </a:r>
          </a:p>
          <a:p>
            <a:r>
              <a:rPr lang="en-US"/>
              <a:t>Government task force to recommend spectrum package for auctioning</a:t>
            </a:r>
          </a:p>
          <a:p>
            <a:r>
              <a:rPr lang="en-US"/>
              <a:t>Annual NTIA reports on likely surplus spectrum</a:t>
            </a:r>
          </a:p>
          <a:p>
            <a:r>
              <a:rPr lang="en-US"/>
              <a:t>OMB becomes a skeptical auditor of government-held spectrum</a:t>
            </a:r>
          </a:p>
          <a:p>
            <a:r>
              <a:rPr lang="en-US"/>
              <a:t>Agency incentive programs for employees to economize on the use of spectrum</a:t>
            </a:r>
          </a:p>
          <a:p>
            <a:r>
              <a:rPr lang="en-US"/>
              <a:t>Agencies should pay opportunity costs for any new/additional spectrum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Office\Templates\1033\Training.pot</Template>
  <TotalTime>12203</TotalTime>
  <Words>807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Wingdings</vt:lpstr>
      <vt:lpstr>Training</vt:lpstr>
      <vt:lpstr>Increasing Spectrum for Broadband: What Are the Options?</vt:lpstr>
      <vt:lpstr>Overview</vt:lpstr>
      <vt:lpstr>Recent TPI paper</vt:lpstr>
      <vt:lpstr>The expanding demand for mobile broadband</vt:lpstr>
      <vt:lpstr>The problem of the supply of spectrum</vt:lpstr>
      <vt:lpstr>Where can additional spectrum come from?</vt:lpstr>
      <vt:lpstr>Government-Held Spectrum</vt:lpstr>
      <vt:lpstr>The dilemma</vt:lpstr>
      <vt:lpstr>Freeing up government-held spectrum in the short run</vt:lpstr>
      <vt:lpstr>Freeing up government-held spectrum in the long run (1)</vt:lpstr>
      <vt:lpstr>Freeing up government-held spectrum in the long run (2)</vt:lpstr>
      <vt:lpstr>Broadcast TV Spectrum</vt:lpstr>
      <vt:lpstr>Availability</vt:lpstr>
      <vt:lpstr>Freeing up broadcast TV spectrum</vt:lpstr>
      <vt:lpstr>Who would get the windfall from auctioning the broadcast TV spectrum?</vt:lpstr>
      <vt:lpstr>Mobile Satellite Service Spectrum</vt:lpstr>
      <vt:lpstr>Availability</vt:lpstr>
      <vt:lpstr>Freeing up MSS spectrum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cbeck</dc:creator>
  <cp:lastModifiedBy>cbeck</cp:lastModifiedBy>
  <cp:revision>114</cp:revision>
  <cp:lastPrinted>1601-01-01T00:00:00Z</cp:lastPrinted>
  <dcterms:created xsi:type="dcterms:W3CDTF">1601-01-01T00:00:00Z</dcterms:created>
  <dcterms:modified xsi:type="dcterms:W3CDTF">2010-07-30T12:33:52Z</dcterms:modified>
</cp:coreProperties>
</file>